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65"/>
  </p:notesMasterIdLst>
  <p:sldIdLst>
    <p:sldId id="256" r:id="rId5"/>
    <p:sldId id="319" r:id="rId6"/>
    <p:sldId id="318" r:id="rId7"/>
    <p:sldId id="274" r:id="rId8"/>
    <p:sldId id="321" r:id="rId9"/>
    <p:sldId id="326" r:id="rId10"/>
    <p:sldId id="322" r:id="rId11"/>
    <p:sldId id="328" r:id="rId12"/>
    <p:sldId id="329" r:id="rId13"/>
    <p:sldId id="276" r:id="rId14"/>
    <p:sldId id="330" r:id="rId15"/>
    <p:sldId id="331" r:id="rId16"/>
    <p:sldId id="327" r:id="rId17"/>
    <p:sldId id="332" r:id="rId18"/>
    <p:sldId id="333" r:id="rId19"/>
    <p:sldId id="334" r:id="rId20"/>
    <p:sldId id="335" r:id="rId21"/>
    <p:sldId id="336" r:id="rId22"/>
    <p:sldId id="380" r:id="rId23"/>
    <p:sldId id="337" r:id="rId24"/>
    <p:sldId id="381" r:id="rId25"/>
    <p:sldId id="338" r:id="rId26"/>
    <p:sldId id="339" r:id="rId27"/>
    <p:sldId id="340" r:id="rId28"/>
    <p:sldId id="342" r:id="rId29"/>
    <p:sldId id="341" r:id="rId30"/>
    <p:sldId id="370" r:id="rId31"/>
    <p:sldId id="343" r:id="rId32"/>
    <p:sldId id="344" r:id="rId33"/>
    <p:sldId id="376" r:id="rId34"/>
    <p:sldId id="377" r:id="rId35"/>
    <p:sldId id="379" r:id="rId36"/>
    <p:sldId id="345" r:id="rId37"/>
    <p:sldId id="346" r:id="rId38"/>
    <p:sldId id="351" r:id="rId39"/>
    <p:sldId id="361" r:id="rId40"/>
    <p:sldId id="362" r:id="rId41"/>
    <p:sldId id="363" r:id="rId42"/>
    <p:sldId id="347" r:id="rId43"/>
    <p:sldId id="348" r:id="rId44"/>
    <p:sldId id="349" r:id="rId45"/>
    <p:sldId id="350" r:id="rId46"/>
    <p:sldId id="352" r:id="rId47"/>
    <p:sldId id="353" r:id="rId48"/>
    <p:sldId id="354" r:id="rId49"/>
    <p:sldId id="355" r:id="rId50"/>
    <p:sldId id="371" r:id="rId51"/>
    <p:sldId id="373" r:id="rId52"/>
    <p:sldId id="356" r:id="rId53"/>
    <p:sldId id="357" r:id="rId54"/>
    <p:sldId id="374" r:id="rId55"/>
    <p:sldId id="358" r:id="rId56"/>
    <p:sldId id="359" r:id="rId57"/>
    <p:sldId id="360" r:id="rId58"/>
    <p:sldId id="364" r:id="rId59"/>
    <p:sldId id="365" r:id="rId60"/>
    <p:sldId id="366" r:id="rId61"/>
    <p:sldId id="367" r:id="rId62"/>
    <p:sldId id="369" r:id="rId63"/>
    <p:sldId id="368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99"/>
    <a:srgbClr val="FFFFFF"/>
    <a:srgbClr val="CC6600"/>
    <a:srgbClr val="FF9900"/>
    <a:srgbClr val="CCCC00"/>
    <a:srgbClr val="00FF00"/>
    <a:srgbClr val="66FF33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6391-5F70-4093-9C25-7E8396C0FD29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43C6-7B86-4003-AAD2-64E27C1F77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43C6-7B86-4003-AAD2-64E27C1F77A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1E1253-475D-4B6E-B03A-644E05C2E7EA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8C4EFE-9E95-421D-B36A-21BF20B3E1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98" y="1354793"/>
            <a:ext cx="6589404" cy="55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1907704" y="44624"/>
            <a:ext cx="5076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8-10 Dicembre 2017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323528" y="2060848"/>
            <a:ext cx="846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Fine del Vangelo (Lc 24,46-49):</a:t>
            </a:r>
          </a:p>
          <a:p>
            <a:pPr marL="468000" algn="just" defTabSz="360000"/>
            <a:r>
              <a:rPr lang="it-IT" sz="30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Così sta scritto: il Cristo patirà e risorgerà dai morti il terzo giorno,  e nel suo nome saranno predicati a tutti i popoli la conversione e il perdono dei peccati, cominciando da Gerusalemme. Di questo voi siete testimoni. Ed ecco, io mando su di voi colui che il Padre mio ha promesso; ma voi restate in città, finché non siate rivestiti di potenza dall’alto.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10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Un libro in 2 papiri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68768" y="2276872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Luca-Atti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è un’unica opera da leggere insieme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68768" y="2891069"/>
            <a:ext cx="84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Il Canone ha separato ciò che l’Autore voleva 	tenere insieme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68768" y="3966931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Chi legge Atti deve già conoscere il Vangelo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915816" y="1196752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1</a:t>
            </a:r>
            <a:r>
              <a:rPr lang="it-IT" sz="3800" b="1" cap="small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</a:t>
            </a:r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Chiave di Lettura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60472" y="4581128"/>
            <a:ext cx="84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Chi legge Atti deve anche conoscere le Scritture 	ebraiche, uno degli elementi fondanti la solidità 	degli insegnamenti a 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Teòfilo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196752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1</a:t>
            </a:r>
            <a:r>
              <a:rPr lang="it-IT" sz="3800" b="1" cap="small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</a:t>
            </a:r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Chiave di Lettura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87240" y="2780928"/>
            <a:ext cx="84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fare una narrazione ordinata dei fatti giunti a 	compimento fra noi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avnata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xasqai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dih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ghsin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peri. 	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tw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/n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peplhroforhme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nwn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evn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h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`mi/n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pragma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twn</a:t>
            </a:r>
            <a:endParaRPr lang="it-IT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l" pitchFamily="2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87240" y="2132856"/>
            <a:ext cx="84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L’intenzione complessiva di Luca è: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87240" y="4291936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 Teofilo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87240" y="4879613"/>
            <a:ext cx="84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perché si renda conto della solidità 	dell’insegnamento ricevuto 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peri. w-n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kathch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qhj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	lo,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gwn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th.n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avsfa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leian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Testo nel Contesto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97000" y="1916832"/>
            <a:ext cx="864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Dopo (At 4,1-3):</a:t>
            </a:r>
          </a:p>
          <a:p>
            <a:pPr marL="180000" algn="just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Stavano ancora parlando al popolo, quando sopraggiunsero i sacerdoti, il capitano del tempio e i sadducei, irritati per il fatto che essi insegnavano al popolo e annunziavano in Gesù la risurrezione dai morti. Li arrestarono e li portarono in prigione fino al giorno dopo, dato che era ormai sera.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97000" y="5085185"/>
            <a:ext cx="86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cap. 3 segna la prima manifestazione pubblica dei cristiani e l’inizio del conflitto</a:t>
            </a:r>
          </a:p>
          <a:p>
            <a:pPr algn="ctr" defTabSz="180000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con le autorità giudaiche</a:t>
            </a:r>
            <a:endParaRPr lang="it-IT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97000" y="206084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e Giovanni. Chi sono?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97000" y="5085185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L’inevitabile caratterizzazione dei personaggi di un racconto apre la possibilità di interpretazione, perché essa stessa è già interpretazione</a:t>
            </a:r>
            <a:endParaRPr lang="it-IT" sz="30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4488" y="263691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Due degli Apostoli, ma non quelli storici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4488" y="3168551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Luca può averli conosciuti, ma non può 	restituirci le persone reali 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3528" y="4131077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Come personaggi della narrazione lucana sono 	caratterizzati dal Narratore 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Caratterizzazione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91388" y="2801446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360000" algn="just" defTabSz="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Personaggi Buoni o Cattivi</a:t>
            </a:r>
            <a:endParaRPr lang="it-IT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l" pitchFamily="2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1388" y="2132856"/>
            <a:ext cx="84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Basata su un sistema di valori: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80928" y="4077072"/>
            <a:ext cx="8280920" cy="2228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40000" lvl="0" algn="just" defTabSz="36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Lettore verso i Personaggi può provare:</a:t>
            </a:r>
          </a:p>
          <a:p>
            <a:pPr marL="540000" lvl="0" algn="just" defTabSz="360000"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C00000"/>
                </a:solidFill>
                <a:latin typeface="Garamond" pitchFamily="18" charset="0"/>
              </a:rPr>
              <a:t>	</a:t>
            </a:r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Empatia</a:t>
            </a:r>
          </a:p>
          <a:p>
            <a:pPr marL="540000" lvl="0" algn="just" defTabSz="360000">
              <a:buFont typeface="Wingdings" pitchFamily="2" charset="2"/>
              <a:buChar char="ü"/>
            </a:pPr>
            <a:r>
              <a:rPr lang="it-IT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Simpatia</a:t>
            </a:r>
          </a:p>
          <a:p>
            <a:pPr marL="540000" lvl="0" algn="just" defTabSz="360000">
              <a:buFont typeface="Wingdings" pitchFamily="2" charset="2"/>
              <a:buChar char="ü"/>
            </a:pPr>
            <a:r>
              <a:rPr lang="it-IT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Antipatia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91388" y="3408481"/>
            <a:ext cx="84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Finalizzata all’identificazione: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.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564"/>
            <a:ext cx="8568952" cy="675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0744" y="206084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è un personaggio noto, ha una storia: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0744" y="5517232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Pietro è un personaggio </a:t>
            </a:r>
            <a:r>
              <a:rPr lang="it-IT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 tutto tondo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e </a:t>
            </a:r>
            <a:r>
              <a:rPr lang="it-IT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dinamico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possiamo seguirne l’evoluzione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0744" y="263691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Incredulo (pesca miracolosa,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5,1-11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),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0744" y="3172181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Riconosce Gesù come il Cristo,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9,20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10744" y="477798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Rinnega Gesù e si pente, piange,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22,62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.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10744" y="4242719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Pronto a morire per lui, Lc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22,33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10744" y="3707450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Prediletto con Giacomo e Giovanni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.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66" y="-27384"/>
            <a:ext cx="9066238" cy="4793643"/>
          </a:xfrm>
          <a:prstGeom prst="rect">
            <a:avLst/>
          </a:prstGeom>
        </p:spPr>
      </p:pic>
      <p:pic>
        <p:nvPicPr>
          <p:cNvPr id="7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967716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3240360" y="5157192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5949280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0744" y="206084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In At 2 e 3 Pietro è diventato coraggioso: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0744" y="4797152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Narratore vuole che il Lettore</a:t>
            </a:r>
          </a:p>
          <a:p>
            <a:pPr algn="ctr" defTabSz="180000"/>
            <a:r>
              <a:rPr lang="it-IT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empatizzi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col personaggio Pietro,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ma il Pietro storico è un altro (cfr.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15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e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Gal 2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0744" y="2630911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Parla dopo la Pentecoste,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2,14-36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0744" y="3200974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Dà istruzioni ai discepoli,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2,38-39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10744" y="3771037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Agisce, prendendo l’iniziativa e uscendo allo 	scoperto,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3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con la “potenza dall’alto”,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1,8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.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0"/>
            <a:ext cx="2987824" cy="2495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383848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78004" y="2700000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Seguendo il cap. 3 degli Atti vedremo: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78004" y="3420536"/>
            <a:ext cx="84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ü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l’analisi narrativa del testo, da cui 	acquisire elementi metodologici generali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83848" y="1166555"/>
            <a:ext cx="54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Courier New" pitchFamily="49" charset="0"/>
              </a:rPr>
              <a:t>Un approccio alla lettura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8004" y="4602737"/>
            <a:ext cx="84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0000">
              <a:buFont typeface="Wingdings" pitchFamily="2" charset="2"/>
              <a:buChar char="ü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differenza fra esegesi ed interpretazione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8004" y="5261719"/>
            <a:ext cx="846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540000">
              <a:buFont typeface="Wingdings" pitchFamily="2" charset="2"/>
              <a:buChar char="ü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 dati specifici dell’opera lucana, </a:t>
            </a:r>
            <a:r>
              <a:rPr lang="it-IT" sz="3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Lc-At</a:t>
            </a: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: 	Autore, scopo e destinatari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03848" y="1877343"/>
            <a:ext cx="57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Courier New" pitchFamily="49" charset="0"/>
              </a:rPr>
              <a:t>Narrativa e </a:t>
            </a:r>
            <a:r>
              <a:rPr lang="it-IT" sz="3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Courier New" pitchFamily="49" charset="0"/>
              </a:rPr>
              <a:t>Close</a:t>
            </a:r>
            <a:r>
              <a:rPr lang="it-IT" sz="3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Courier New" pitchFamily="49" charset="0"/>
              </a:rPr>
              <a:t> </a:t>
            </a:r>
            <a:r>
              <a:rPr lang="it-IT" sz="3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Courier New" pitchFamily="49" charset="0"/>
              </a:rPr>
              <a:t>reading</a:t>
            </a:r>
            <a:endParaRPr lang="it-IT" sz="3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Spirito Santo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1132" y="191683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è mosso dallo forza dello Spirito, </a:t>
            </a:r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1,8</a:t>
            </a:r>
            <a:endParaRPr lang="it-IT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71132" y="2587061"/>
            <a:ext cx="8460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In </a:t>
            </a:r>
            <a:r>
              <a:rPr lang="it-IT" sz="28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Lc-At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106 volte </a:t>
            </a:r>
            <a:r>
              <a:rPr lang="it-IT" sz="28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pneu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/ma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pneuma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(spirito)</a:t>
            </a:r>
          </a:p>
          <a:p>
            <a:pPr algn="just" defTabSz="720000">
              <a:spcAft>
                <a:spcPts val="600"/>
              </a:spcAft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70 volte in At, 28% del NT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71132" y="3656311"/>
            <a:ext cx="84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Non è causa della fede, come in Paolo, ma forza 	per testimoniarla</a:t>
            </a:r>
            <a:endParaRPr lang="it-IT" sz="2800" b="1" i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71132" y="4648617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Ha parlato per mezzo dei profeti: At 1,16</a:t>
            </a:r>
            <a:endParaRPr lang="it-IT" sz="2800" b="1" i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71132" y="5210036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Dà testimonianza al Cristo: At 5,32</a:t>
            </a:r>
            <a:endParaRPr lang="it-IT" sz="2800" b="1" i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3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Spirito Santo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41520" y="2060848"/>
            <a:ext cx="8460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Dà istruzioni a Filippo, Pietro, Paolo:</a:t>
            </a:r>
          </a:p>
          <a:p>
            <a:pPr algn="just" defTabSz="720000">
              <a:spcAft>
                <a:spcPts val="600"/>
              </a:spcAft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At 8,29; 10,19; 13,4</a:t>
            </a:r>
            <a:endParaRPr lang="it-IT" sz="2800" b="1" i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41520" y="3140968"/>
            <a:ext cx="8460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Consola e assiste nella prova, dà gioia:</a:t>
            </a:r>
          </a:p>
          <a:p>
            <a:pPr algn="just" defTabSz="720000">
              <a:spcAft>
                <a:spcPts val="600"/>
              </a:spcAft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At 2,4; 5,32; 7,55; 11,28; 9,31;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1520" y="4327936"/>
            <a:ext cx="864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Spirito Santo è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</a:t>
            </a:r>
            <a:r>
              <a:rPr lang="it-IT" sz="3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ghost</a:t>
            </a:r>
            <a:r>
              <a:rPr lang="it-IT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r>
              <a:rPr lang="it-IT" sz="3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writer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della Storia,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Colui che ispira le azioni dei Testimoni.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È Lui, allora, il Protagonista di Atti?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0744" y="1910831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Giovanni (qui) è un personaggio </a:t>
            </a:r>
            <a:r>
              <a:rPr lang="it-IT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comparsa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0744" y="2480894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Ha una storia, ma in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3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non interviene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0744" y="3050957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Rende presente la comunità che ha ricevuto 	“potenza dall’alto” (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1,8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52000" y="4005064"/>
            <a:ext cx="864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Signore designò altri settantadue discepoli e li inviò 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 due a due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avanti a sé in ogni città e luogo dove stava per recarsi […] Andate: ecco io 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vi mando come agnelli in mezzo a lupi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; 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non portate borsa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né bisaccia, né sandali e non salutate nessuno lungo la strada</a:t>
            </a:r>
          </a:p>
          <a:p>
            <a:pPr marL="180000" algn="ctr" defTabSz="72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10,1-3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Simbolizzazione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42000" y="3789040"/>
            <a:ext cx="84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e Giovanni rappresentano l’agire di una 	Comunità radunata nel Nome del Signore (</a:t>
            </a: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2</a:t>
            </a:r>
            <a:r>
              <a:rPr lang="it-IT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</a:t>
            </a:r>
            <a:endParaRPr lang="it-IT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l" pitchFamily="2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42000" y="1988840"/>
            <a:ext cx="84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narrazione conferisce un valore simbolico a 	eventi, luoghi e persone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2000" y="4797152"/>
            <a:ext cx="86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storia narrata ha sempre in sé </a:t>
            </a:r>
          </a:p>
          <a:p>
            <a:pPr algn="ctr" defTabSz="180000"/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fatto e l’interpretazione. </a:t>
            </a:r>
          </a:p>
          <a:p>
            <a:pPr algn="ctr" defTabSz="180000"/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Ogni Narratore punta al senso </a:t>
            </a:r>
          </a:p>
          <a:p>
            <a:pPr algn="ctr" defTabSz="180000"/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degli eventi narrati.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42000" y="2852936"/>
            <a:ext cx="84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Il passaggio dal particolare all’universale porta 	al senso e al valore, per me e per tutti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Simboli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0744" y="2060848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Luogo: il Tempio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0744" y="2630911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Dimora di Dio con il suo popolo,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Es 15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;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0744" y="3200974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Casa di raduno e di preghiera per tutti i popoli,	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Is 56,7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: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12000" y="4134559"/>
            <a:ext cx="79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li condurrò sul mio monte santo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 li colmerò di gioia nella mia casa di preghiera.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loro olocausti e i loro sacrifici saliranno graditi sul mio altare, perché il mio tempio si chiamerà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casa di preghiera per tutti i popoli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mpi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796136" y="1"/>
            <a:ext cx="334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“porta bella” potrebbe essere quella di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Nicanore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tra il cortile dei pagani e quello delle donne.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96136" y="2685447"/>
            <a:ext cx="3347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Quando Luca scrive Atti, il Tempio è stato distrutto.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32648" y="4509120"/>
            <a:ext cx="3347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Tempio definitivo è Gesù, a cui tutti hanno accesso per fede.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Cronologia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7524" y="1916832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54-68	regna Nerone, che perseguita i cristiani per 	l’incendio di Roma del 64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87524" y="2852936"/>
            <a:ext cx="864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66 Vespasiano comandante delle truppe di Giudea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87524" y="3388931"/>
            <a:ext cx="864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59-79	Vespasiano 1° imperatore dei Flavi. Si 	presenta come “Salvatore” scelto dagli déi. Per i Flavi 	scrive lo storico ebreo Flavio Giuseppe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87524" y="4725145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70	Tito conclude la guerra giudaica con la 	distruzione del Tempio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87524" y="5661248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79-81 Tito imperatore vieta i sacrifici e sopprime il 	sinedrio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Cronologia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7524" y="2060848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81-96 Domiziano imperatore si fa chiamare “Signore”, 	impone forti tasse e perseguita giudei e cristiani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87524" y="3054732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 rabbini sotto la direzione di </a:t>
            </a:r>
            <a:r>
              <a:rPr lang="it-IT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Jochanan</a:t>
            </a: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ben </a:t>
            </a:r>
            <a:r>
              <a:rPr lang="it-IT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Zakkaj</a:t>
            </a: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si 	ritirano a </a:t>
            </a:r>
            <a:r>
              <a:rPr lang="it-IT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Jamnia</a:t>
            </a: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20 km a sud di </a:t>
            </a:r>
            <a:r>
              <a:rPr lang="it-IT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Giaffa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87524" y="4048616"/>
            <a:ext cx="864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540000">
              <a:buFont typeface="Wingdings" pitchFamily="2" charset="2"/>
              <a:buChar char="Ø"/>
            </a:pPr>
            <a:r>
              <a:rPr lang="it-IT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Luca scrive prima il Vangelo, dopo il 70, e a seguire gli 	Atti, fra l’80 e il 90</a:t>
            </a:r>
            <a:endParaRPr lang="it-IT" sz="26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Simboli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7616" y="2060848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Tempo: l’ora nona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7616" y="2630911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Ora del sacrificio vespertino quotidiano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7616" y="3200974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Ora della preghiera comune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7616" y="376987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Ora della morte di Gesù in croce,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23,44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.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17616" y="4442336"/>
            <a:ext cx="864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Pasqua diventa per i cristiani l’evento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alla luce del quale rileggere tutti gli eventi,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storia personale e collettiva,</a:t>
            </a:r>
          </a:p>
          <a:p>
            <a:pPr algn="ctr" defTabSz="18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l’origine del senso di tutto.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2" grpId="0"/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Teologia della Storia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7524" y="2007419"/>
            <a:ext cx="84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Parusia (il ritorno glorioso di Gesù) non è 	più all’orizzonte, ma l’opera di Dio prosegue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7524" y="2985625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Una storia in 3 tempi: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7524" y="4535249"/>
            <a:ext cx="864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Legge e i Profeti fino a Giovanni; da allora in poi viene annunziato il regno di Dio e ognuno si sforza per entrarvi </a:t>
            </a:r>
          </a:p>
          <a:p>
            <a:pPr marL="180000" algn="ctr" defTabSz="720000"/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(Lc 16,16)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87524" y="3502166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 AT – Gesù – Chiesa</a:t>
            </a:r>
            <a:endParaRPr lang="it-IT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87524" y="4018707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 AT – Vangelo – Atti</a:t>
            </a:r>
            <a:endParaRPr lang="it-IT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640px-Cappella_brancacci,_Guarigione_dello_storpio_e_resurrezione_di_Tabita_(restaurato),_Masol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72013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52000" y="4725145"/>
            <a:ext cx="8640000" cy="213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Masolino</a:t>
            </a: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- Cappella Brancacci</a:t>
            </a:r>
          </a:p>
          <a:p>
            <a:pPr algn="ctr"/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Santa Maria del Carmine - Firenze.</a:t>
            </a:r>
          </a:p>
          <a:p>
            <a:pPr algn="ctr"/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Guarigione dello storpio e resurrezione di </a:t>
            </a:r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Tabita</a:t>
            </a: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</a:p>
          <a:p>
            <a:pPr algn="ctr"/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1424-1425 </a:t>
            </a:r>
            <a:endParaRPr lang="it-IT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Teologia della Storia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3528" y="2132856"/>
            <a:ext cx="846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Il significato degli eventi narrati non è 	spiegato. Va desunto:</a:t>
            </a:r>
            <a:endParaRPr lang="it-IT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3528" y="3350022"/>
            <a:ext cx="84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54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Dai confronti di situazioni ripetute</a:t>
            </a:r>
            <a:endParaRPr lang="it-IT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3528" y="3971382"/>
            <a:ext cx="846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54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Dall’azione di personaggi simili, 	soprattutto dai loro discorsi</a:t>
            </a:r>
            <a:endParaRPr lang="it-IT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23528" y="5085184"/>
            <a:ext cx="84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54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Dai sommari e dalle pause</a:t>
            </a:r>
            <a:endParaRPr lang="it-IT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4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Teologia della Storia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28" y="2053297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Pasqua, non la Legge, segna la rottura fra 	Chiesa e Sinagoga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3528" y="2979529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Non una teologia della gloria, perché gli 	evangelizzatori sono perseguitati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3528" y="3905761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diffusione della Parola nell’impero è 	inarrestabile, non </a:t>
            </a:r>
            <a:r>
              <a:rPr lang="it-IT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nonostante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ma </a:t>
            </a:r>
            <a:r>
              <a:rPr lang="it-IT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attraverso 	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queste difficoltà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5293657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Luca presenta una Teologia del fallimento 	provvidenziale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Kerygma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9532" y="2132856"/>
            <a:ext cx="864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Sappia dunque con certezza tutta la casa di Israele che Dio ha costituito Signore e Cristo quel Gesù che voi avete crocifisso</a:t>
            </a:r>
          </a:p>
          <a:p>
            <a:pPr marL="180000" algn="ctr" defTabSz="720000"/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2,36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9532" y="4149080"/>
            <a:ext cx="864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resurrezione, non la croce, come in Paolo, è lo scandalo che salva.</a:t>
            </a:r>
          </a:p>
          <a:p>
            <a:pPr marL="180000" algn="just" defTabSz="72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Luca presenta una </a:t>
            </a:r>
            <a:r>
              <a:rPr lang="it-IT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pragmatica della resurrezione</a:t>
            </a:r>
            <a:endParaRPr lang="it-IT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2060848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Un uomo zoppo (At3,2):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3528" y="267593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anonimo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3528" y="326024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così “dal grembo di sua madre” 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3528" y="384455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portato regolarmente a chiedere l’elemosina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3528" y="442886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Non poteva entrare nel Tempio, cfr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Lev 21,17-18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23528" y="5013176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Poi sapremo che ha 40 anni, cfr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4,22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2" grpId="0"/>
      <p:bldP spid="10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167844" y="126876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Elementi di Metodo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42000" y="1988840"/>
            <a:ext cx="84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L’anonimia favorisce l’identificazione e la 	simbolizzazione (personaggio “simpatico”)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3528" y="2965159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Richiama altre figure simili: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3528" y="3479813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Il paralitico guarito da Gesù,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5,17-26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3994467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Il cieco nato,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Gv 9,1-41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7616" y="4509120"/>
            <a:ext cx="864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Pietro e Giovanni compiono lo stesso miracolo fatto da Gesù e collegato alla remissione dei peccati.</a:t>
            </a:r>
          </a:p>
          <a:p>
            <a:pPr algn="ctr" defTabSz="18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L’uomo, malato - impuro, prostrato, viene messo in grado di entrare nel Tempio, nel Nome di Gesù.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7" grpId="0"/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167844" y="126876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Elementi di Metodo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7524" y="1988840"/>
            <a:ext cx="84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</a:t>
            </a:r>
            <a:r>
              <a:rPr lang="it-IT" sz="3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syncrisis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è una tecnica narrativa tipica di 	Luca, la messa in parallelo di due personaggi: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87524" y="2986789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e Gesù,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3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e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5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87524" y="3523074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36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Paolo e Pietro,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3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e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14,8-10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17616" y="4327936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In At 14 Paolo e Barnaba</a:t>
            </a:r>
          </a:p>
          <a:p>
            <a:pPr algn="ctr" defTabSz="18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opereranno un miracolo simile</a:t>
            </a:r>
          </a:p>
          <a:p>
            <a:pPr algn="ctr" defTabSz="18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 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Listra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in territorio pagano.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7" grpId="0"/>
      <p:bldP spid="1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L’Azione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198884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guarigione è nel gioco degli sguardi: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12000" y="2564904"/>
            <a:ext cx="79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Questi, vedendo (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ivdw.n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 Pietro e Giovanni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che stavano per entrare nel tempio,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domandò (loro) di ricevere elemosina.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Allora Pietro fissò (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avteni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saj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 lo sguardo su di lui insieme a Giovanni e disse: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«Guarda (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ble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yon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 verso di noi».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Ed egli si volse (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evpei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/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cen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 verso di loro, aspettandosi (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prosdokw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/n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) di ricevere qualche 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L’Azione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78643" y="1916832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Maestria narrativa di Luca nell’uso del greco: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8643" y="242088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ivdw.n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è vedere con precomprensione (elemosina)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78643" y="2954124"/>
            <a:ext cx="86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avteni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saj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è fissare con attenzione:</a:t>
            </a:r>
          </a:p>
          <a:p>
            <a:pPr marL="720000" defTabSz="360000"/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Gesù fissato in sinagoga a Nazaret,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4,20</a:t>
            </a:r>
          </a:p>
          <a:p>
            <a:pPr marL="720000" defTabSz="360000"/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riconosciuto dalla serva,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Lc 22,56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  <a:p>
            <a:pPr marL="720000" defTabSz="360000"/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Gli Apostoli fissano il cielo,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1,10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78643" y="478002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ble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,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yon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è il semplice rivolgere lo sguardo, vedere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78643" y="531325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evpei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/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Courier New" pitchFamily="49" charset="0"/>
              </a:rPr>
              <a:t>cen</a:t>
            </a: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volgere l’attenzione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8643" y="594928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360000"/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Qui l’Esegesi aiuta l’Interpretazione narrativa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L’Azione simbolica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1520" y="1988840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Lo zoppo è abituato a mendicare, ha lo sguardo 	professionale del povero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51520" y="2986354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l’uomo dipendente, incapace di stare in piedi 	con le sue gambe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51520" y="3983868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La sua vita dipende da come guarda e come è 	guardato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51520" y="4981382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purifica e libera il modo di vedere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51520" y="5517232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Dal nuovo modo di vedere segue la possibilità 	di camminare in libertà verso il Tempio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3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Trama o Intreccio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7720" y="3171416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Situazione iniziale (Introduzione)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7720" y="3683974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0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Complicazione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27720" y="2132856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lvl="0" indent="-514350" algn="just" defTabSz="360000">
              <a:buFont typeface="Wingdings" pitchFamily="2" charset="2"/>
              <a:buChar char="Ø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Seguiamo la Poetica di Aristotele.</a:t>
            </a:r>
          </a:p>
          <a:p>
            <a:pPr marL="720000" lvl="0" indent="-514350" algn="just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5 elementi caratteristici di ogni racconto: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27720" y="4196532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0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Svolta (</a:t>
            </a:r>
            <a:r>
              <a:rPr lang="it-IT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climax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it-IT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turning </a:t>
            </a:r>
            <a:r>
              <a:rPr lang="it-IT" sz="3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point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), azione 	trasformatrice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27720" y="5170755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0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Soluzione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7720" y="5683314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0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Situazione finale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Testo nel Contesto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2000" y="1988839"/>
            <a:ext cx="8640000" cy="46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Prima (At 2,42-48):</a:t>
            </a:r>
          </a:p>
          <a:p>
            <a:pPr marL="180000" algn="just" defTabSz="720000"/>
            <a:r>
              <a:rPr lang="it-IT" sz="24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Erano assidui nell’ascoltare l’insegnamento degli apostoli e nell’unione fraterna, nella frazione del pane e nelle preghiere. Un senso di timore era in tutti e prodigi e segni avvenivano per opera degli apostoli. Tutti coloro che erano diventati credenti stavano insieme e tenevano ogni cosa in comune; chi aveva proprietà e sostanze le vendeva e ne faceva parte a tutti, secondo il bisogno di ciascuno. Ogni giorno tutti insieme frequentavano il tempio e spezzavano il pane a casa prendendo i pasti con letizia e semplicità di cuore, lodando Dio e godendo la simpatia di tutto il popolo. Intanto il Signore ogni giorno aggiungeva alla comunità quelli che erano salvati.</a:t>
            </a:r>
            <a:endParaRPr lang="it-IT" sz="24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4644008" y="3068960"/>
            <a:ext cx="2304256" cy="648072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23528" y="4869160"/>
            <a:ext cx="1656184" cy="648072"/>
          </a:xfrm>
          <a:prstGeom prst="ellipse">
            <a:avLst/>
          </a:prstGeom>
          <a:solidFill>
            <a:schemeClr val="tx1">
              <a:alpha val="3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718" y="0"/>
            <a:ext cx="6564564" cy="3429000"/>
          </a:xfrm>
          <a:prstGeom prst="rect">
            <a:avLst/>
          </a:prstGeom>
        </p:spPr>
      </p:pic>
      <p:pic>
        <p:nvPicPr>
          <p:cNvPr id="3" name="Immagine 2" descr="3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0908" y="3435693"/>
            <a:ext cx="3942184" cy="3258822"/>
          </a:xfrm>
          <a:prstGeom prst="rect">
            <a:avLst/>
          </a:prstGeom>
        </p:spPr>
      </p:pic>
      <p:pic>
        <p:nvPicPr>
          <p:cNvPr id="4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301208"/>
            <a:ext cx="1763688" cy="147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300192" y="4653136"/>
            <a:ext cx="284380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540000"/>
            <a:r>
              <a:rPr lang="it-IT" sz="3200" b="1" i="1" dirty="0" smtClean="0">
                <a:solidFill>
                  <a:srgbClr val="000099"/>
                </a:solidFill>
                <a:latin typeface="Garamond" pitchFamily="18" charset="0"/>
              </a:rPr>
              <a:t>I 5 elementi</a:t>
            </a:r>
          </a:p>
          <a:p>
            <a:pPr lvl="0" algn="ctr" defTabSz="540000"/>
            <a:r>
              <a:rPr lang="it-IT" sz="3200" b="1" i="1" dirty="0" smtClean="0">
                <a:solidFill>
                  <a:srgbClr val="000099"/>
                </a:solidFill>
                <a:latin typeface="Garamond" pitchFamily="18" charset="0"/>
              </a:rPr>
              <a:t>della Trama</a:t>
            </a:r>
            <a:endParaRPr lang="it-IT" sz="3200" b="1" dirty="0" smtClean="0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1" y="-44279"/>
            <a:ext cx="9116659" cy="5633519"/>
          </a:xfrm>
          <a:prstGeom prst="rect">
            <a:avLst/>
          </a:prstGeom>
        </p:spPr>
      </p:pic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373216"/>
            <a:ext cx="1763688" cy="147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300192" y="5589240"/>
            <a:ext cx="284380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540000"/>
            <a:r>
              <a:rPr lang="it-IT" sz="3200" b="1" i="1" dirty="0" smtClean="0">
                <a:solidFill>
                  <a:srgbClr val="000099"/>
                </a:solidFill>
                <a:latin typeface="Garamond" pitchFamily="18" charset="0"/>
              </a:rPr>
              <a:t>I 5 elementi</a:t>
            </a:r>
          </a:p>
          <a:p>
            <a:pPr lvl="0" algn="ctr" defTabSz="540000"/>
            <a:r>
              <a:rPr lang="it-IT" sz="3200" b="1" i="1" dirty="0" smtClean="0">
                <a:solidFill>
                  <a:srgbClr val="000099"/>
                </a:solidFill>
                <a:latin typeface="Garamond" pitchFamily="18" charset="0"/>
              </a:rPr>
              <a:t>della Trama</a:t>
            </a:r>
            <a:endParaRPr lang="it-IT" sz="3200" b="1" dirty="0" smtClean="0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Trama o Intreccio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198884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Qual è la </a:t>
            </a:r>
            <a:r>
              <a:rPr lang="it-IT" sz="3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Complicazione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di At 3?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3528" y="2554915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 lo zoppo è non avere sostentamento e infatti 	chiede l’elemosina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3528" y="3521100"/>
            <a:ext cx="86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algn="just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 Pietro, Giovanni e il Lettore è che 	quell’uomo è escluso, non può entrare nel 	tempio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3528" y="4918173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Qual è il </a:t>
            </a:r>
            <a:r>
              <a:rPr lang="it-IT" sz="3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Turning </a:t>
            </a:r>
            <a:r>
              <a:rPr lang="it-IT" sz="3000" b="1" cap="sm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point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di At 3?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3528" y="548424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defTabSz="360000"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Lo zoppo entra “saltellando” nel Tempio</a:t>
            </a:r>
            <a:endParaRPr lang="it-IT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0" grpId="0"/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Trama o Intreccio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7294" y="1916832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Qual è la </a:t>
            </a:r>
            <a:r>
              <a:rPr lang="it-IT" sz="3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Trama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degli Atti?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7294" y="306896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1, 1-14:			dal Vangelo agli Atti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77294" y="2492896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360000"/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Un prologo e 5 tappe (fino agli estremi confini):</a:t>
            </a:r>
            <a:endParaRPr lang="it-IT" sz="3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77294" y="3645024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1, 15 – 8,3:		la Comunità e i 12 a Gerusalemme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77294" y="4221088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8,4 – 12,25:	da Gerusalemme ad Antiochia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7294" y="4797152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13,1 – 15,35:	1a missione e il “Concilio”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77294" y="5373216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15,36 – 21,14:	Paolo missionario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77294" y="594928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21,15 – 28,31:	da Gerusalemme a Roma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Trama o Intreccio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3528" y="1916832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Qual è il </a:t>
            </a:r>
            <a:r>
              <a:rPr lang="it-IT" sz="32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Punto di Svolta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degli Atti?</a:t>
            </a:r>
            <a:endParaRPr lang="it-IT" sz="32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3528" y="3108449"/>
            <a:ext cx="86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0000" algn="just" defTabSz="54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	At 10-11: La conversione di Cornelio</a:t>
            </a:r>
            <a:endParaRPr lang="it-IT" sz="32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23528" y="2512641"/>
            <a:ext cx="86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0000" defTabSz="54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	At 15: Il 1</a:t>
            </a:r>
            <a:r>
              <a:rPr lang="it-IT" sz="3200" b="1" baseline="300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°</a:t>
            </a:r>
            <a:r>
              <a:rPr lang="it-IT" sz="32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 “Concilio”</a:t>
            </a:r>
            <a:endParaRPr lang="it-IT" sz="32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Immagine 20" descr="sogno-di-pie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327" y="3861048"/>
            <a:ext cx="3299633" cy="2964514"/>
          </a:xfrm>
          <a:prstGeom prst="rect">
            <a:avLst/>
          </a:prstGeom>
        </p:spPr>
      </p:pic>
      <p:pic>
        <p:nvPicPr>
          <p:cNvPr id="22" name="Immagine 21" descr="san-corneli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89040"/>
            <a:ext cx="2357985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3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Scopo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95536" y="206084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Per un piano provvidenziale, da Gerusalemme il cristianesimo arriva a Roma e perciò i pagani possono essere sicuri che la loro accettazione di Gesù non è un incidente di percorso.</a:t>
            </a:r>
          </a:p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Anche se non hanno conosciuto Gesù e non sono ebrei, hanno piena dignità e legittimità di discepoli di Cristo.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95536" y="5301208"/>
            <a:ext cx="864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Luca scrive per legittimare le chiese </a:t>
            </a:r>
            <a:r>
              <a:rPr lang="it-IT" sz="3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etnico-cristiane</a:t>
            </a:r>
            <a:endParaRPr lang="it-IT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Scopo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5536" y="2204864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pagani convertiti (come Teofilo) appartengono legittimamente al popolo di Dio, sono eredi delle promesse come gli Israeliti e i giudeocristiani.</a:t>
            </a:r>
          </a:p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Fra Israele e le Comunità cristiane c’è continuità teologica: la rottura con la sinagoga non è voluta.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95536" y="46531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720000"/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Fino alla fine Paolo afferma (At 28,17):</a:t>
            </a:r>
          </a:p>
          <a:p>
            <a:pPr indent="360000" algn="ctr" defTabSz="720000"/>
            <a:r>
              <a:rPr lang="it-IT" sz="30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Io non ho fatto nulla contro il popolo e contro i costumi dei padri</a:t>
            </a:r>
            <a:endParaRPr lang="it-IT" sz="3000" b="1" i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419872" y="1116613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ahoma" pitchFamily="34" charset="0"/>
                <a:cs typeface="Tahoma" pitchFamily="34" charset="0"/>
              </a:rPr>
              <a:t>L’Autore</a:t>
            </a:r>
            <a:endParaRPr lang="it-IT" sz="4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95536" y="198884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Luca stesso è un convertito al cristianesimo, di origine pagana, avvicinatosi alla sinagoga (ad Antiochia?) al punto da diventare proselito o timorato di Dio. 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95536" y="3952221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Parla bene il greco della </a:t>
            </a:r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koiné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5536" y="4591001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Conosce bene le Scritture (LXX)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95536" y="5229781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Conosce l’esegesi ebraica, meno i riti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5536" y="5868561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ü"/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Non ha interesse per i dettagli della Legge</a:t>
            </a:r>
            <a:endParaRPr lang="it-IT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1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915816" y="1196752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2</a:t>
            </a:r>
            <a:r>
              <a:rPr lang="it-IT" sz="3800" b="1" cap="small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</a:t>
            </a:r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Chiave di Lettura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28" y="2204864"/>
            <a:ext cx="846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Leggiamo la storia dal punto di vista di 	un pagano avvicinatosi al giudaismo e 	poi divenuto cristiano</a:t>
            </a:r>
            <a:endParaRPr lang="it-IT" sz="3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3528" y="3933056"/>
            <a:ext cx="8460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il cristianesimo di 3</a:t>
            </a:r>
            <a:r>
              <a:rPr lang="it-IT" sz="3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</a:t>
            </a: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generazione:</a:t>
            </a:r>
          </a:p>
          <a:p>
            <a:pPr algn="just" defTabSz="720000">
              <a:spcAft>
                <a:spcPts val="600"/>
              </a:spcAft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le chiese si sono separate dalla matrice 	giudaica, ma non sono ancora 	un’istituzione autonoma</a:t>
            </a:r>
            <a:endParaRPr lang="it-IT" sz="3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7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Lo Scopo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5536" y="2134011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libro è posto sotto il segno della continuità: 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continuità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tra Antico e Nuovo Testamento, tra attività del Cristo e vita delle chiese; continuità tra Israele e la Chiesa, tra i giudeocristiani e i pagani convertiti.</a:t>
            </a:r>
          </a:p>
          <a:p>
            <a:pPr indent="360000" algn="just" defTabSz="72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Garante invisibile ma sempre operante di questa continuità è lo Spirito, inviato dal Cristo risorto, e garanti visibili ne sono gli apostoli e coloro che continuano legittimamente la loro opera.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Testo nel Contesto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2000" y="1988839"/>
            <a:ext cx="8640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l’inizio del compimento di 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At 1,6-8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:</a:t>
            </a:r>
          </a:p>
          <a:p>
            <a:pPr marL="180000" algn="just" defTabSz="720000"/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Così venutisi a trovare insieme gli domandarono: «Signore, è questo il tempo in cui ricostituirai il regno di Israele?». Ma egli rispose: «Non spetta a voi conoscere i tempi e i momenti che il Padre ha riservato alla sua scelta, ma </a:t>
            </a:r>
            <a:r>
              <a:rPr lang="it-IT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avrete forza dallo Spirito Santo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che scenderà su di voi e</a:t>
            </a:r>
            <a:r>
              <a:rPr lang="it-IT" sz="28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r>
              <a:rPr lang="it-IT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mi sarete testimoni a Gerusalemme</a:t>
            </a:r>
            <a:r>
              <a:rPr lang="it-IT" sz="28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in tutta la Giudea e la Samaria e fino agli estremi confini della terra».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Un Racconto di Origine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95536" y="2247836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720000">
              <a:buFont typeface="Wingdings" pitchFamily="2" charset="2"/>
              <a:buChar char="ü"/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Separazione dal giudaismo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95536" y="3039924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720000">
              <a:buFont typeface="Wingdings" pitchFamily="2" charset="2"/>
              <a:buChar char="ü"/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Interventi di Dio, Gesù e lo Spirito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5536" y="3832012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720000">
              <a:buFont typeface="Wingdings" pitchFamily="2" charset="2"/>
              <a:buChar char="ü"/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Legittimazione dalla fonte (AT)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95536" y="4624100"/>
            <a:ext cx="86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720000">
              <a:buFont typeface="Wingdings" pitchFamily="2" charset="2"/>
              <a:buChar char="ü"/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Situazione nuova che inaugura una 	storia nuova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95536" y="2125305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Non a una Comunità ben definita, come 	Marco e Matteo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95536" y="4357553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Ambizione universale di Luca: quanti più 	lettori e uditori possibile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3528" y="324142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 chiunque voglia informarsi sul 	cristianesimo, come 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Teòfilo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Scritti per chi?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È giusto il titolo?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3528" y="2786152"/>
            <a:ext cx="84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</a:t>
            </a:r>
            <a:r>
              <a:rPr lang="it-IT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Beda</a:t>
            </a:r>
            <a:r>
              <a:rPr lang="it-IT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il venerabile (VIII sec.):</a:t>
            </a:r>
          </a:p>
          <a:p>
            <a:pPr marL="468000" algn="just" defTabSz="360000"/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Vangelo di Luca sono “Atti di Gesù”</a:t>
            </a:r>
          </a:p>
          <a:p>
            <a:pPr marL="468000" algn="just" defTabSz="360000"/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Gli Atti degli Apostoli “Atti dello Spirito”</a:t>
            </a:r>
            <a:endParaRPr lang="it-IT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3528" y="2138080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protagonisti sono gli Apostoli? Quali?</a:t>
            </a:r>
            <a:endParaRPr lang="it-IT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2000" y="4298320"/>
            <a:ext cx="84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In realtà il tema del libro non è </a:t>
            </a:r>
          </a:p>
          <a:p>
            <a:pPr algn="ctr" defTabSz="18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né la storia della Chiesa,</a:t>
            </a:r>
          </a:p>
          <a:p>
            <a:pPr algn="ctr" defTabSz="18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né l’attività dello Spirito,</a:t>
            </a:r>
          </a:p>
          <a:p>
            <a:pPr algn="ctr" defTabSz="18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ma lo sviluppo della Parola.</a:t>
            </a:r>
            <a:endParaRPr lang="it-IT" sz="3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3</a:t>
            </a:r>
            <a:r>
              <a:rPr lang="it-IT" sz="4000" b="1" cap="small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</a:t>
            </a:r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Chiave di Lettura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3528" y="2204864"/>
            <a:ext cx="846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Il protagonista è la Parola, il </a:t>
            </a:r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Lógos</a:t>
            </a: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:</a:t>
            </a: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Cresce (6,7; 12,24; 19,20)</a:t>
            </a: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Conquista il paese (13,49)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Viene  accolta (2,41; 8,14; 11,1; 17,11)</a:t>
            </a: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Viene glorificata (13,48)</a:t>
            </a: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Si è posseduti dalla Parola (18,5)</a:t>
            </a:r>
          </a:p>
          <a:p>
            <a:pPr marL="468000" algn="just" defTabSz="36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Per controllarla nasce il conflitto (At 3-5)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095816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15816" y="1196752"/>
            <a:ext cx="57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o Atti della Parola?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23528" y="2060848"/>
            <a:ext cx="84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Non il 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Lógos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preesistente, come per Giovanni,</a:t>
            </a:r>
            <a:endParaRPr lang="it-IT" sz="3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23528" y="2636912"/>
            <a:ext cx="84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 ma la Parola rivolta ai profeti:</a:t>
            </a:r>
          </a:p>
          <a:p>
            <a:pPr marL="468000" algn="ctr" defTabSz="360000"/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Parola che egli ha inviato ai figli d’Israele, annunciando la pace per mezzo di Gesù Cristo</a:t>
            </a:r>
          </a:p>
          <a:p>
            <a:pPr marL="468000" algn="ctr" defTabSz="36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(At 10,36)</a:t>
            </a:r>
            <a:endParaRPr lang="it-IT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3528" y="4581128"/>
            <a:ext cx="84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	 Alla fine (At 28,31) Paolo accoglie tutti a Roma,</a:t>
            </a:r>
          </a:p>
          <a:p>
            <a:pPr marL="468000" algn="ctr" defTabSz="360000"/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insegnando le cose riguardanti il Signore Gesù Cristo, con tutta franchezza e senza impedimento</a:t>
            </a:r>
            <a:endParaRPr lang="it-IT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Parola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47455" y="1844824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At 3 si chiude con un discorso di Pietro</a:t>
            </a:r>
            <a:endParaRPr lang="it-IT" sz="30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47455" y="2402886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Evento e Parola si illuminano a vicenda:</a:t>
            </a:r>
            <a:endParaRPr lang="it-IT" sz="3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47455" y="2960948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Senza Parola, l’Evento è muto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47455" y="351901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Senza Evento, la Parola è cieca, cfr </a:t>
            </a:r>
            <a:r>
              <a:rPr lang="it-IT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DV2</a:t>
            </a:r>
            <a:r>
              <a:rPr lang="it-IT" sz="3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:</a:t>
            </a:r>
            <a:endParaRPr lang="it-IT" sz="30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7455" y="4077072"/>
            <a:ext cx="864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Questa economia della Rivelazione comprende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eventi e parole intimamente connessi</a:t>
            </a:r>
            <a:r>
              <a:rPr lang="it-IT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in modo che le opere, compiute da Dio nella storia della salvezza, manifestano e rafforzano la dottrina e le realtà significate dalle parole, mentre le parole proclamano le opere e illustrano il mistero in esse contenuto.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2" grpId="0"/>
      <p:bldP spid="15" grpId="0"/>
      <p:bldP spid="17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La Caratterizzazione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26995" y="2060848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just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Narratore costruisce i Personaggi: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26995" y="256490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just" defTabSz="72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In modo </a:t>
            </a:r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telling / narrativo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80000" lvl="0" algn="just" defTabSz="72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descrive ciò che il Personaggio è</a:t>
            </a:r>
            <a:endParaRPr lang="it-IT" sz="32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26995" y="3573016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just" defTabSz="720000">
              <a:buFont typeface="Wingdings" pitchFamily="2" charset="2"/>
              <a:buChar char="v"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In modo </a:t>
            </a:r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showing / drammatico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80000" lvl="0" algn="just" defTabSz="72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mostra ciò che il Personaggio fa</a:t>
            </a:r>
            <a:endParaRPr lang="it-IT" sz="32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7455" y="486916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Pietro è descritto in modo </a:t>
            </a:r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showing</a:t>
            </a:r>
            <a:endParaRPr lang="it-IT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47455" y="5388170"/>
            <a:ext cx="86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540000">
              <a:buFont typeface="Wingdings" pitchFamily="2" charset="2"/>
              <a:buChar char="ü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Lo zoppo è descritto in modo </a:t>
            </a:r>
            <a:r>
              <a:rPr lang="it-IT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telling</a:t>
            </a:r>
            <a:endParaRPr lang="it-IT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52000" y="2060848"/>
            <a:ext cx="8640000" cy="576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lvl="0" indent="-514350" algn="just" defTabSz="360000"/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base al ruolo nell’</a:t>
            </a:r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Azione trasformatrice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sono: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52000" y="2636993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lvl="0" indent="-540000" algn="just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Soggetto (lo Zoppo) che desidera un Oggetto (cosa, persona o ideale)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252000" y="3717073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lvl="0" indent="-540000" algn="just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L’Aiutante e l’Oppositore che aiutano o ostacolano il Soggetto (Pietro e Giovanni)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52000" y="4797153"/>
            <a:ext cx="86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lvl="0" indent="-540000" algn="just" defTabSz="360000">
              <a:buFont typeface="Wingdings" pitchFamily="2" charset="2"/>
              <a:buChar char="Ø"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Destinatore che ha influenza sull’Oggetto e lo indirizza al Destinatario (Dio per il Nome di Gesù)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27" y="1988840"/>
            <a:ext cx="8926346" cy="4797152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L’Approccio semiotico</a:t>
            </a:r>
            <a:endParaRPr lang="it-IT" sz="3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9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96753"/>
            <a:ext cx="576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8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 Personaggi</a:t>
            </a:r>
            <a:endParaRPr lang="it-IT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3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47936" y="2060848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just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Fra Destinante e Destinatario di solito c’è un patto/contratto implicito o esplicito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47936" y="3212976"/>
            <a:ext cx="8280920" cy="21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just" defTabSz="720000">
              <a:spcAft>
                <a:spcPts val="600"/>
              </a:spcAft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Soggetto di solito è l’Eroe della storia:</a:t>
            </a:r>
          </a:p>
          <a:p>
            <a:pPr marL="180000" lvl="0" algn="ctr" defTabSz="720000"/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l’Eroe è il Personaggio</a:t>
            </a:r>
          </a:p>
          <a:p>
            <a:pPr marL="180000" lvl="0" algn="ctr" defTabSz="720000"/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che va in cerca</a:t>
            </a:r>
          </a:p>
          <a:p>
            <a:pPr marL="180000" lvl="0" algn="ctr" defTabSz="720000"/>
            <a:r>
              <a:rPr lang="it-IT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dell’Oggetto mancante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39552" y="5301208"/>
            <a:ext cx="828092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0000" lvl="0" algn="ctr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At 3 narrativamente</a:t>
            </a:r>
          </a:p>
          <a:p>
            <a:pPr marL="180000" lvl="0" algn="ctr" defTabSz="360000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l’Eroe è lo Zoppo!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167844" y="126876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40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Elementi di Metodo</a:t>
            </a:r>
            <a:endParaRPr lang="it-IT" sz="40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42000" y="2132856"/>
            <a:ext cx="846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L’inizio di un libro (o di una lettera) 	spesso espone il piano dell’opera.  	L’Autore dichiara, direttamente o 	indirettamente di cosa parlerà.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3528" y="4397623"/>
            <a:ext cx="84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defTabSz="540000">
              <a:buFont typeface="Wingdings" pitchFamily="2" charset="2"/>
              <a:buChar char="Ø"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tipico sia degli Atti, sia del Vangelo.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L’Approccio Semiotico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2000" y="1901150"/>
            <a:ext cx="86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36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Pietro (Aiutante sull’Asse del Potere) cambia l’Oggetto (elemosina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  <a:sym typeface="Wingdings" pitchFamily="2" charset="2"/>
              </a:rPr>
              <a:t>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guarigione) desiderato dal Soggetto (lo Zoppo, Asse del Desiderio) e facilita il rapporto fra Destinante (Dio) e Destinatario (Zoppo, Asse della Comunicazione)</a:t>
            </a:r>
            <a:endParaRPr lang="it-IT" sz="2800" b="1" i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10" name="Immagine 9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789041"/>
            <a:ext cx="562756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Testo nel Contesto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2000" y="1988839"/>
            <a:ext cx="864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4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Nel mio primo libro ho già trattato, o </a:t>
            </a:r>
            <a:r>
              <a:rPr lang="it-IT" sz="2400" b="1" i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Teòfilo</a:t>
            </a:r>
            <a:r>
              <a:rPr lang="it-IT" sz="24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 di tutto quello che Gesù fece e insegnò dal principio fino al giorno in cui, dopo aver dato istruzioni agli apostoli che si era scelti nello Spirito Santo, egli fu assunto in cielo.</a:t>
            </a:r>
          </a:p>
          <a:p>
            <a:pPr marL="180000" algn="ctr" defTabSz="720000"/>
            <a:r>
              <a:rPr lang="it-IT" sz="24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Egli si mostrò ad essi vivo, dopo la sua passione, con molte prove, apparendo loro per quaranta giorni e parlando del regno di Dio. Mentre si trovava a tavola con essi, ordinò loro di non allontanarsi da Gerusalemme, ma di attendere che si adempisse la promessa del Padre «quella, disse, che voi avete udito da me: Giovanni ha battezzato con acqua, voi invece sarete battezzati in Spirito Santo, fra non molti giorni».</a:t>
            </a:r>
          </a:p>
          <a:p>
            <a:pPr marL="180000" algn="ctr" defTabSz="720000"/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(At 1,1-5)</a:t>
            </a:r>
            <a:endParaRPr lang="it-IT" sz="24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1172"/>
            <a:ext cx="2123728" cy="177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40360" y="602104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10136" y="1301279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/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Il Testo nel Contesto</a:t>
            </a:r>
            <a:endParaRPr lang="it-IT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2000" y="1988839"/>
            <a:ext cx="864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 defTabSz="720000"/>
            <a:r>
              <a:rPr lang="it-IT" sz="28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Poiché molti han posto mano a stendere un racconto degli avvenimenti successi tra di noi, come ce li hanno trasmessi coloro che ne furono testimoni fin da principio e divennero ministri della parola,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così ho deciso anch'io di fare ricerche accurate su ogni circostanza fin dagli inizi e di scriverne per te un resoconto ordinato, illustre </a:t>
            </a:r>
            <a:r>
              <a:rPr lang="it-IT" sz="2800" b="1" i="1" dirty="0" err="1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Teòfilo</a:t>
            </a:r>
            <a:r>
              <a:rPr lang="it-IT" sz="28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,</a:t>
            </a:r>
          </a:p>
          <a:p>
            <a:pPr marL="180000" algn="ctr" defTabSz="720000"/>
            <a:r>
              <a:rPr lang="it-IT" sz="28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perché ti possa rendere conto della solidità degli insegnamenti che hai ricevuto.</a:t>
            </a:r>
          </a:p>
          <a:p>
            <a:pPr marL="180000" algn="ctr" defTabSz="720000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(Lc 1,1-4)</a:t>
            </a:r>
            <a:endParaRPr lang="it-IT" sz="28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rancesco.chiulli\Documents\FRK\SCOUTs\NAZIONALE\Cantiere Catechesi\Cantiere Catechesi new 2015-novembre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1"/>
            <a:ext cx="23279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167844" y="332656"/>
            <a:ext cx="54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ourier New" pitchFamily="49" charset="0"/>
              </a:rPr>
              <a:t>Atti degli Apostoli</a:t>
            </a:r>
            <a:endParaRPr lang="it-IT" sz="4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275856" y="1052736"/>
            <a:ext cx="50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pra</a:t>
            </a:r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,</a:t>
            </a:r>
            <a:r>
              <a:rPr lang="it-IT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xeij</a:t>
            </a:r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 </a:t>
            </a:r>
            <a:r>
              <a:rPr lang="it-IT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avposto</a:t>
            </a:r>
            <a:r>
              <a:rPr lang="it-I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,</a:t>
            </a:r>
            <a:r>
              <a:rPr lang="it-IT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itchFamily="2" charset="0"/>
                <a:cs typeface="Courier New" pitchFamily="49" charset="0"/>
              </a:rPr>
              <a:t>lwn</a:t>
            </a:r>
            <a:endParaRPr lang="it-IT" sz="4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n" pitchFamily="2" charset="0"/>
              <a:cs typeface="Courier New" pitchFamily="49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75856" y="1764685"/>
            <a:ext cx="504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práxeis</a:t>
            </a:r>
            <a:r>
              <a:rPr lang="it-IT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</a:t>
            </a:r>
            <a:r>
              <a:rPr lang="it-IT" sz="4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apostólōn</a:t>
            </a:r>
            <a:endParaRPr lang="it-IT" sz="4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43608" y="2636912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Acta</a:t>
            </a:r>
            <a:r>
              <a:rPr lang="it-IT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 omnium </a:t>
            </a:r>
            <a:r>
              <a:rPr lang="it-IT" sz="4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apostolorum</a:t>
            </a:r>
            <a:endParaRPr lang="it-IT" sz="4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67544" y="3717032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Ø"/>
            </a:pPr>
            <a:r>
              <a:rPr lang="it-IT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Un libro a sé?</a:t>
            </a:r>
            <a:endParaRPr lang="it-IT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7544" y="4696108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Font typeface="Wingdings" pitchFamily="2" charset="2"/>
              <a:buChar char="Ø"/>
            </a:pPr>
            <a:r>
              <a:rPr lang="it-IT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	È giusto il titolo?</a:t>
            </a:r>
            <a:endParaRPr lang="it-IT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9" name="Immagine 8" descr="Papyrus_29_(POxy159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23566"/>
            <a:ext cx="3384376" cy="295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ta">
  <a:themeElements>
    <a:clrScheme name="Personalizzato 1">
      <a:dk1>
        <a:srgbClr val="00B0F0"/>
      </a:dk1>
      <a:lt1>
        <a:srgbClr val="00B0F0"/>
      </a:lt1>
      <a:dk2>
        <a:srgbClr val="00B0F0"/>
      </a:dk2>
      <a:lt2>
        <a:srgbClr val="00B0F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rta">
  <a:themeElements>
    <a:clrScheme name="Personalizzato 1">
      <a:dk1>
        <a:srgbClr val="00B0F0"/>
      </a:dk1>
      <a:lt1>
        <a:srgbClr val="00B0F0"/>
      </a:lt1>
      <a:dk2>
        <a:srgbClr val="00B0F0"/>
      </a:dk2>
      <a:lt2>
        <a:srgbClr val="00B0F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2805</TotalTime>
  <Words>1599</Words>
  <Application>Microsoft Office PowerPoint</Application>
  <PresentationFormat>Presentazione su schermo (4:3)</PresentationFormat>
  <Paragraphs>406</Paragraphs>
  <Slides>60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60</vt:i4>
      </vt:variant>
    </vt:vector>
  </HeadingPairs>
  <TitlesOfParts>
    <vt:vector size="64" baseType="lpstr">
      <vt:lpstr>Tema di Office</vt:lpstr>
      <vt:lpstr>Carta</vt:lpstr>
      <vt:lpstr>Equinozio</vt:lpstr>
      <vt:lpstr>1_Carta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Trotta</dc:creator>
  <cp:lastModifiedBy>FZ</cp:lastModifiedBy>
  <cp:revision>200</cp:revision>
  <dcterms:created xsi:type="dcterms:W3CDTF">2017-05-10T14:10:21Z</dcterms:created>
  <dcterms:modified xsi:type="dcterms:W3CDTF">2017-12-11T10:51:26Z</dcterms:modified>
</cp:coreProperties>
</file>